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71973"/>
  </p:normalViewPr>
  <p:slideViewPr>
    <p:cSldViewPr snapToGrid="0">
      <p:cViewPr varScale="1">
        <p:scale>
          <a:sx n="90" d="100"/>
          <a:sy n="90" d="100"/>
        </p:scale>
        <p:origin x="1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9A379-4F45-4C41-980C-ECD162C673F6}"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142BE-1684-574E-A7D6-5E8CF3E6B5AA}" type="slidenum">
              <a:rPr lang="en-US" smtClean="0"/>
              <a:t>‹#›</a:t>
            </a:fld>
            <a:endParaRPr lang="en-US"/>
          </a:p>
        </p:txBody>
      </p:sp>
    </p:spTree>
    <p:extLst>
      <p:ext uri="{BB962C8B-B14F-4D97-AF65-F5344CB8AC3E}">
        <p14:creationId xmlns:p14="http://schemas.microsoft.com/office/powerpoint/2010/main" val="401555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1. Plotting and mapping the calcaneal tuberosity. </a:t>
            </a:r>
            <a:r>
              <a:rPr lang="en-US" sz="1800" dirty="0">
                <a:effectLst/>
                <a:latin typeface="Arial" panose="020B0604020202020204" pitchFamily="34" charset="0"/>
                <a:ea typeface="Times New Roman" panose="02020603050405020304" pitchFamily="18" charset="0"/>
              </a:rPr>
              <a:t>Each calcaneus was circumscribed within a rectangle. Points 4-90 were plotted with some of them representing various anatomical markers, while the rest being evenly distributed between two anatomical markers to map the contour of the bone. (Table 1). </a:t>
            </a:r>
            <a:r>
              <a:rPr lang="en-US" sz="1800" dirty="0">
                <a:effectLst/>
                <a:highlight>
                  <a:srgbClr val="FFFF00"/>
                </a:highlight>
                <a:latin typeface="Arial" panose="020B0604020202020204" pitchFamily="34" charset="0"/>
                <a:ea typeface="Times New Roman" panose="02020603050405020304" pitchFamily="18" charset="0"/>
              </a:rPr>
              <a:t>Points 1-3 were measurement calibration markers</a:t>
            </a:r>
            <a:r>
              <a:rPr lang="en-US" sz="1800" dirty="0">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E142BE-1684-574E-A7D6-5E8CF3E6B5AA}" type="slidenum">
              <a:rPr lang="en-US" smtClean="0"/>
              <a:t>2</a:t>
            </a:fld>
            <a:endParaRPr lang="en-US"/>
          </a:p>
        </p:txBody>
      </p:sp>
    </p:spTree>
    <p:extLst>
      <p:ext uri="{BB962C8B-B14F-4D97-AF65-F5344CB8AC3E}">
        <p14:creationId xmlns:p14="http://schemas.microsoft.com/office/powerpoint/2010/main" val="383605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2. Schematic denotations for the Standard Circle fitting algorithm. </a:t>
                </a:r>
                <a:r>
                  <a:rPr lang="en-US" sz="1800" dirty="0">
                    <a:effectLst/>
                    <a:latin typeface="Arial" panose="020B0604020202020204" pitchFamily="34" charset="0"/>
                    <a:ea typeface="Times New Roman" panose="02020603050405020304" pitchFamily="18" charset="0"/>
                  </a:rPr>
                  <a:t>The fitting algorithm utilized a circular function with the center O and a radius R. The rectangular box circumscribed the calcaneus in each of the control foot and was denoted by width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𝑊</m:t>
                        </m:r>
                      </m:sub>
                    </m:sSub>
                  </m:oMath>
                </a14:m>
                <a:r>
                  <a:rPr lang="en-US" sz="1800" dirty="0">
                    <a:effectLst/>
                    <a:latin typeface="Arial" panose="020B0604020202020204" pitchFamily="34" charset="0"/>
                    <a:ea typeface="Times New Roman" panose="02020603050405020304" pitchFamily="18" charset="0"/>
                  </a:rPr>
                  <a:t>, height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𝐻</m:t>
                        </m:r>
                      </m:sub>
                    </m:sSub>
                  </m:oMath>
                </a14:m>
                <a:r>
                  <a:rPr lang="en-US" sz="1800" dirty="0">
                    <a:effectLst/>
                    <a:latin typeface="Arial" panose="020B0604020202020204" pitchFamily="34" charset="0"/>
                    <a:ea typeface="Times New Roman" panose="02020603050405020304" pitchFamily="18" charset="0"/>
                  </a:rPr>
                  <a:t>, diagonal length D, and corner points A (corresponding to point 7 in Figure 1), B (corresponding to point 6 in Figure 2), and C (corresponding to point 4 in Figure 1). </a:t>
                </a:r>
                <a:endParaRPr lang="en-US" sz="18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2. Schematic denotations for the Standard Circle fitting algorithm. </a:t>
                </a:r>
                <a:r>
                  <a:rPr lang="en-US" sz="1800" dirty="0">
                    <a:effectLst/>
                    <a:latin typeface="Arial" panose="020B0604020202020204" pitchFamily="34" charset="0"/>
                    <a:ea typeface="Times New Roman" panose="02020603050405020304" pitchFamily="18" charset="0"/>
                  </a:rPr>
                  <a:t>The fitting algorithm utilized a circular function with the center O and a radius R. The rectangular box circumscribed the calcaneus in each of the control foot and was denoted by width </a:t>
                </a:r>
                <a:r>
                  <a:rPr lang="en-US" sz="1800" i="0">
                    <a:effectLst/>
                    <a:latin typeface="Cambria Math" panose="02040503050406030204" pitchFamily="18" charset="0"/>
                    <a:ea typeface="Times New Roman" panose="02020603050405020304" pitchFamily="18" charset="0"/>
                    <a:cs typeface="Arial" panose="020B0604020202020204" pitchFamily="34" charset="0"/>
                  </a:rPr>
                  <a:t>𝐿_𝑊</a:t>
                </a:r>
                <a:r>
                  <a:rPr lang="en-US" sz="1800" dirty="0">
                    <a:effectLst/>
                    <a:latin typeface="Arial" panose="020B0604020202020204" pitchFamily="34" charset="0"/>
                    <a:ea typeface="Times New Roman" panose="02020603050405020304" pitchFamily="18" charset="0"/>
                  </a:rPr>
                  <a:t>, height </a:t>
                </a:r>
                <a:r>
                  <a:rPr lang="en-US" sz="1800" i="0">
                    <a:effectLst/>
                    <a:latin typeface="Cambria Math" panose="02040503050406030204" pitchFamily="18" charset="0"/>
                    <a:ea typeface="Times New Roman" panose="02020603050405020304" pitchFamily="18" charset="0"/>
                    <a:cs typeface="Arial" panose="020B0604020202020204" pitchFamily="34" charset="0"/>
                  </a:rPr>
                  <a:t>𝐿_𝐻</a:t>
                </a:r>
                <a:r>
                  <a:rPr lang="en-US" sz="1800" dirty="0">
                    <a:effectLst/>
                    <a:latin typeface="Arial" panose="020B0604020202020204" pitchFamily="34" charset="0"/>
                    <a:ea typeface="Times New Roman" panose="02020603050405020304" pitchFamily="18" charset="0"/>
                  </a:rPr>
                  <a:t>, diagonal length D, and corner points A (corresponding to point 7 in Figure 1), B (corresponding to point 6 in Figure 2), and C (corresponding to point 4 in Figure 1). </a:t>
                </a:r>
                <a:endParaRPr lang="en-US" sz="1800" dirty="0">
                  <a:effectLst/>
                  <a:latin typeface="Times New Roman" panose="02020603050405020304" pitchFamily="18" charset="0"/>
                  <a:ea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E7E142BE-1684-574E-A7D6-5E8CF3E6B5AA}" type="slidenum">
              <a:rPr lang="en-US" smtClean="0"/>
              <a:t>3</a:t>
            </a:fld>
            <a:endParaRPr lang="en-US"/>
          </a:p>
        </p:txBody>
      </p:sp>
    </p:spTree>
    <p:extLst>
      <p:ext uri="{BB962C8B-B14F-4D97-AF65-F5344CB8AC3E}">
        <p14:creationId xmlns:p14="http://schemas.microsoft.com/office/powerpoint/2010/main" val="3872299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Arial" panose="020B0604020202020204" pitchFamily="34" charset="0"/>
                <a:ea typeface="Times New Roman" panose="02020603050405020304" pitchFamily="18" charset="0"/>
              </a:rPr>
              <a:t>Figure 3. Fitted Average Standard Circle. </a:t>
            </a:r>
            <a:r>
              <a:rPr lang="en-US" sz="1800" dirty="0">
                <a:solidFill>
                  <a:srgbClr val="000000"/>
                </a:solidFill>
                <a:effectLst/>
                <a:latin typeface="Arial" panose="020B0604020202020204" pitchFamily="34" charset="0"/>
                <a:ea typeface="Times New Roman" panose="02020603050405020304" pitchFamily="18" charset="0"/>
              </a:rPr>
              <a:t>An average Standard Circle was statistically fitted using plotted calcaneal tuberosities from 40 control calcanei. Green dot clusters represent the preliminarily established anatomical markers (Table 1). Blue dots denote the superior section of the calcaneal tuberosity that is not included in the Achilles insertion. Red dots represent the Achilles insertion section. Details about these positional bone markers were described in Table 1.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E142BE-1684-574E-A7D6-5E8CF3E6B5AA}" type="slidenum">
              <a:rPr lang="en-US" smtClean="0"/>
              <a:t>4</a:t>
            </a:fld>
            <a:endParaRPr lang="en-US"/>
          </a:p>
        </p:txBody>
      </p:sp>
    </p:spTree>
    <p:extLst>
      <p:ext uri="{BB962C8B-B14F-4D97-AF65-F5344CB8AC3E}">
        <p14:creationId xmlns:p14="http://schemas.microsoft.com/office/powerpoint/2010/main" val="55138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4 The Concept of PAIA. </a:t>
            </a:r>
            <a:r>
              <a:rPr lang="en-US" sz="1800" dirty="0">
                <a:effectLst/>
                <a:latin typeface="Arial" panose="020B0604020202020204" pitchFamily="34" charset="0"/>
                <a:ea typeface="Times New Roman" panose="02020603050405020304" pitchFamily="18" charset="0"/>
              </a:rPr>
              <a:t>PAIA was developed to both reflect</a:t>
            </a:r>
            <a:r>
              <a:rPr lang="en-US" sz="1800" b="1"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the degree of enlargement of the calcaneal tuberosity in feet with IAT and represent </a:t>
            </a:r>
            <a:r>
              <a:rPr lang="en-US" sz="1800" dirty="0">
                <a:solidFill>
                  <a:srgbClr val="000000"/>
                </a:solidFill>
                <a:effectLst/>
                <a:latin typeface="Arial" panose="020B0604020202020204" pitchFamily="34" charset="0"/>
                <a:ea typeface="Times New Roman" panose="02020603050405020304" pitchFamily="18" charset="0"/>
              </a:rPr>
              <a:t>the angle by which </a:t>
            </a:r>
            <a:r>
              <a:rPr lang="en-US" sz="1800" dirty="0">
                <a:effectLst/>
                <a:latin typeface="Arial" panose="020B0604020202020204" pitchFamily="34" charset="0"/>
                <a:ea typeface="Times New Roman" panose="02020603050405020304" pitchFamily="18" charset="0"/>
              </a:rPr>
              <a:t>the enlarged calcaneal tuberosity curve can be rotated around the weightbearing point to best fit the ideal contour (Standard Circle) of the individual calcaneus. In Figure 4A, </a:t>
            </a:r>
            <a:r>
              <a:rPr lang="en-US" sz="1800" dirty="0">
                <a:solidFill>
                  <a:srgbClr val="000000"/>
                </a:solidFill>
                <a:effectLst/>
                <a:highlight>
                  <a:srgbClr val="FFFF00"/>
                </a:highlight>
                <a:latin typeface="Arial" panose="020B0604020202020204" pitchFamily="34" charset="0"/>
                <a:ea typeface="Times New Roman" panose="02020603050405020304" pitchFamily="18" charset="0"/>
              </a:rPr>
              <a:t>purple dots</a:t>
            </a:r>
            <a:r>
              <a:rPr lang="en-US" sz="1800" dirty="0">
                <a:solidFill>
                  <a:srgbClr val="000000"/>
                </a:solidFill>
                <a:effectLst/>
                <a:latin typeface="Arial" panose="020B0604020202020204" pitchFamily="34" charset="0"/>
                <a:ea typeface="Times New Roman" panose="02020603050405020304" pitchFamily="18" charset="0"/>
              </a:rPr>
              <a:t> denote the superior section of the calcaneus, </a:t>
            </a:r>
            <a:r>
              <a:rPr lang="en-US" sz="1800" dirty="0">
                <a:solidFill>
                  <a:srgbClr val="000000"/>
                </a:solidFill>
                <a:effectLst/>
                <a:highlight>
                  <a:srgbClr val="FFFF00"/>
                </a:highlight>
                <a:latin typeface="Arial" panose="020B0604020202020204" pitchFamily="34" charset="0"/>
                <a:ea typeface="Times New Roman" panose="02020603050405020304" pitchFamily="18" charset="0"/>
              </a:rPr>
              <a:t>the red dots</a:t>
            </a:r>
            <a:r>
              <a:rPr lang="en-US" sz="1800" dirty="0">
                <a:solidFill>
                  <a:srgbClr val="000000"/>
                </a:solidFill>
                <a:effectLst/>
                <a:latin typeface="Arial" panose="020B0604020202020204" pitchFamily="34" charset="0"/>
                <a:ea typeface="Times New Roman" panose="02020603050405020304" pitchFamily="18" charset="0"/>
              </a:rPr>
              <a:t> outline the enlarged calcaneal tuberosity, while </a:t>
            </a:r>
            <a:r>
              <a:rPr lang="en-US" sz="1800" dirty="0">
                <a:solidFill>
                  <a:srgbClr val="000000"/>
                </a:solidFill>
                <a:effectLst/>
                <a:highlight>
                  <a:srgbClr val="FFFF00"/>
                </a:highlight>
                <a:latin typeface="Arial" panose="020B0604020202020204" pitchFamily="34" charset="0"/>
                <a:ea typeface="Times New Roman" panose="02020603050405020304" pitchFamily="18" charset="0"/>
              </a:rPr>
              <a:t>green dots</a:t>
            </a:r>
            <a:r>
              <a:rPr lang="en-US" sz="1800" dirty="0">
                <a:solidFill>
                  <a:srgbClr val="000000"/>
                </a:solidFill>
                <a:effectLst/>
                <a:latin typeface="Arial" panose="020B0604020202020204" pitchFamily="34" charset="0"/>
                <a:ea typeface="Times New Roman" panose="02020603050405020304" pitchFamily="18" charset="0"/>
              </a:rPr>
              <a:t> represent the realigned calcaneal tuberosity to best fit the Standard Circle of the calcaneus with IAT.</a:t>
            </a:r>
            <a:r>
              <a:rPr lang="en-US" sz="1800" dirty="0">
                <a:effectLst/>
                <a:latin typeface="Arial" panose="020B0604020202020204" pitchFamily="34" charset="0"/>
                <a:ea typeface="Times New Roman" panose="02020603050405020304" pitchFamily="18" charset="0"/>
              </a:rPr>
              <a:t> Figure 4B visualized the change of the rotational loss while rotating the enlarged calcaneus tuberosity to its ideal contour predicted by the Standard Circle. PAIA was determined at the insertion angle associated with the local minima of the rotation loss. Based on this angle, the individualized design of the Zadek Osteotomy was produced as illustrated in figure 4C, an illustration of the physical rotation and realignment of the enlarged calcaneus tuberosity.</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E142BE-1684-574E-A7D6-5E8CF3E6B5AA}" type="slidenum">
              <a:rPr lang="en-US" smtClean="0"/>
              <a:t>5</a:t>
            </a:fld>
            <a:endParaRPr lang="en-US"/>
          </a:p>
        </p:txBody>
      </p:sp>
    </p:spTree>
    <p:extLst>
      <p:ext uri="{BB962C8B-B14F-4D97-AF65-F5344CB8AC3E}">
        <p14:creationId xmlns:p14="http://schemas.microsoft.com/office/powerpoint/2010/main" val="72542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Comparing Standard Circle Parameters and PAIA between Control and Feet with IAT</a:t>
            </a:r>
          </a:p>
        </p:txBody>
      </p:sp>
      <p:sp>
        <p:nvSpPr>
          <p:cNvPr id="4" name="Slide Number Placeholder 3"/>
          <p:cNvSpPr>
            <a:spLocks noGrp="1"/>
          </p:cNvSpPr>
          <p:nvPr>
            <p:ph type="sldNum" sz="quarter" idx="5"/>
          </p:nvPr>
        </p:nvSpPr>
        <p:spPr/>
        <p:txBody>
          <a:bodyPr/>
          <a:lstStyle/>
          <a:p>
            <a:fld id="{E7E142BE-1684-574E-A7D6-5E8CF3E6B5AA}" type="slidenum">
              <a:rPr lang="en-US" smtClean="0"/>
              <a:t>6</a:t>
            </a:fld>
            <a:endParaRPr lang="en-US"/>
          </a:p>
        </p:txBody>
      </p:sp>
    </p:spTree>
    <p:extLst>
      <p:ext uri="{BB962C8B-B14F-4D97-AF65-F5344CB8AC3E}">
        <p14:creationId xmlns:p14="http://schemas.microsoft.com/office/powerpoint/2010/main" val="1997807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panose="020B0604020202020204" pitchFamily="34" charset="0"/>
                <a:ea typeface="Times New Roman" panose="02020603050405020304" pitchFamily="18" charset="0"/>
              </a:rPr>
              <a:t>Figure 5 Simulated anterior shift of the apex of the Zadek Osteotomy.</a:t>
            </a:r>
            <a:r>
              <a:rPr lang="en-US" sz="1200" dirty="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T</a:t>
            </a:r>
            <a:r>
              <a:rPr lang="en-US" sz="1200" dirty="0">
                <a:solidFill>
                  <a:srgbClr val="000000"/>
                </a:solidFill>
                <a:latin typeface="Arial" panose="020B0604020202020204" pitchFamily="34" charset="0"/>
                <a:ea typeface="Times New Roman" panose="02020603050405020304" pitchFamily="18" charset="0"/>
              </a:rPr>
              <a:t>he weightbearing point is suggested to be used as the apex of the Zadek Osteotomy, by doing so the osteotomy will shorten the length of the calcaneus (the angle between the red lines represents PAIA, </a:t>
            </a:r>
            <a:r>
              <a:rPr lang="en-US" sz="1200" dirty="0" err="1">
                <a:solidFill>
                  <a:srgbClr val="000000"/>
                </a:solidFill>
                <a:latin typeface="Arial" panose="020B0604020202020204" pitchFamily="34" charset="0"/>
                <a:ea typeface="Times New Roman" panose="02020603050405020304" pitchFamily="18" charset="0"/>
              </a:rPr>
              <a:t>ie</a:t>
            </a:r>
            <a:r>
              <a:rPr lang="en-US" sz="1200" dirty="0">
                <a:solidFill>
                  <a:srgbClr val="000000"/>
                </a:solidFill>
                <a:latin typeface="Arial" panose="020B0604020202020204" pitchFamily="34" charset="0"/>
                <a:ea typeface="Times New Roman" panose="02020603050405020304" pitchFamily="18" charset="0"/>
              </a:rPr>
              <a:t>, the size of the Zadek osteotomy</a:t>
            </a:r>
            <a:r>
              <a:rPr lang="en-US" dirty="0">
                <a:solidFill>
                  <a:srgbClr val="000000"/>
                </a:solidFill>
                <a:latin typeface="Arial" panose="020B0604020202020204" pitchFamily="34" charset="0"/>
                <a:ea typeface="Times New Roman" panose="02020603050405020304" pitchFamily="18" charset="0"/>
              </a:rPr>
              <a:t>; the dashed light pink line and the solid pink line represent the calcaneal tuberosity before and after the osteotomy respectively;</a:t>
            </a:r>
            <a:r>
              <a:rPr lang="en-US" sz="1200" dirty="0">
                <a:solidFill>
                  <a:srgbClr val="000000"/>
                </a:solidFill>
                <a:latin typeface="Arial" panose="020B0604020202020204" pitchFamily="34" charset="0"/>
                <a:ea typeface="Times New Roman" panose="02020603050405020304" pitchFamily="18" charset="0"/>
              </a:rPr>
              <a:t> the yellow line and the green line represent the length of the calcaneus before and after the osteotomy), change the </a:t>
            </a:r>
            <a:r>
              <a:rPr lang="en-US" dirty="0">
                <a:solidFill>
                  <a:srgbClr val="212121"/>
                </a:solidFill>
                <a:highlight>
                  <a:srgbClr val="FFFFFF"/>
                </a:highlight>
                <a:latin typeface="Aptos" panose="020B0004020202020204" pitchFamily="34" charset="0"/>
              </a:rPr>
              <a:t>mechanical lever arm of the Achilles (the dashed blue lines and the solid blue lines represent the</a:t>
            </a:r>
            <a:r>
              <a:rPr lang="zh-CN" altLang="en-US" dirty="0">
                <a:solidFill>
                  <a:srgbClr val="212121"/>
                </a:solidFill>
                <a:highlight>
                  <a:srgbClr val="FFFFFF"/>
                </a:highlight>
                <a:latin typeface="Aptos" panose="020B0004020202020204" pitchFamily="34" charset="0"/>
              </a:rPr>
              <a:t> </a:t>
            </a:r>
            <a:r>
              <a:rPr lang="en-US" altLang="zh-CN" dirty="0">
                <a:solidFill>
                  <a:srgbClr val="212121"/>
                </a:solidFill>
                <a:highlight>
                  <a:srgbClr val="FFFFFF"/>
                </a:highlight>
                <a:latin typeface="Aptos" panose="020B0004020202020204" pitchFamily="34" charset="0"/>
              </a:rPr>
              <a:t>Achilles mechanical lever before and after the osteotomy respectively </a:t>
            </a:r>
            <a:r>
              <a:rPr lang="en-US" dirty="0">
                <a:solidFill>
                  <a:srgbClr val="212121"/>
                </a:solidFill>
                <a:highlight>
                  <a:srgbClr val="FFFFFF"/>
                </a:highlight>
                <a:latin typeface="Aptos" panose="020B0004020202020204" pitchFamily="34" charset="0"/>
              </a:rPr>
              <a:t>)</a:t>
            </a:r>
            <a:r>
              <a:rPr lang="en-US" sz="1200" dirty="0">
                <a:solidFill>
                  <a:srgbClr val="000000"/>
                </a:solidFill>
                <a:latin typeface="Arial" panose="020B0604020202020204" pitchFamily="34" charset="0"/>
                <a:ea typeface="Times New Roman" panose="02020603050405020304" pitchFamily="18" charset="0"/>
              </a:rPr>
              <a:t> but won’t change the Calcaneal Pitch Angle (the angle between the two purple lines represents the Calcaneal Pitch angle before and after the osteotomy) (5A). I</a:t>
            </a:r>
            <a:r>
              <a:rPr lang="en-US" dirty="0">
                <a:solidFill>
                  <a:srgbClr val="212121"/>
                </a:solidFill>
                <a:latin typeface="Aptos" panose="020B0004020202020204" pitchFamily="34" charset="0"/>
              </a:rPr>
              <a:t>f the apex of the osteotomy is placed anterior of the weightbearing point</a:t>
            </a:r>
            <a:r>
              <a:rPr lang="en-US" dirty="0">
                <a:solidFill>
                  <a:srgbClr val="000000"/>
                </a:solidFill>
                <a:latin typeface="Arial" panose="020B0604020202020204" pitchFamily="34" charset="0"/>
              </a:rPr>
              <a:t>, </a:t>
            </a:r>
            <a:r>
              <a:rPr lang="en-US" dirty="0">
                <a:solidFill>
                  <a:srgbClr val="212121"/>
                </a:solidFill>
                <a:latin typeface="Aptos" panose="020B0004020202020204" pitchFamily="34" charset="0"/>
              </a:rPr>
              <a:t>then in addition to </a:t>
            </a:r>
            <a:r>
              <a:rPr lang="en-US" dirty="0">
                <a:solidFill>
                  <a:srgbClr val="212121"/>
                </a:solidFill>
                <a:highlight>
                  <a:srgbClr val="FFFFFF"/>
                </a:highlight>
                <a:latin typeface="Aptos" panose="020B0004020202020204" pitchFamily="34" charset="0"/>
              </a:rPr>
              <a:t>shortening the length of the calcaneus, and changing the mechanical lever arm of the Achilles, it will also reduce the Calcaneal Pitch angle (</a:t>
            </a:r>
            <a:r>
              <a:rPr lang="en-US" sz="1200" dirty="0">
                <a:solidFill>
                  <a:srgbClr val="000000"/>
                </a:solidFill>
                <a:latin typeface="Arial" panose="020B0604020202020204" pitchFamily="34" charset="0"/>
                <a:ea typeface="Times New Roman" panose="02020603050405020304" pitchFamily="18" charset="0"/>
              </a:rPr>
              <a:t>the angle between the two purple lines represents the Calcaneal Pitch angle before the osteotomy, and the ankle between the two orange lines represents the Calcaneal Pitch angle after the osteotomy </a:t>
            </a:r>
            <a:r>
              <a:rPr lang="en-US" dirty="0">
                <a:solidFill>
                  <a:srgbClr val="212121"/>
                </a:solidFill>
                <a:highlight>
                  <a:srgbClr val="FFFFFF"/>
                </a:highlight>
                <a:latin typeface="Aptos" panose="020B0004020202020204" pitchFamily="34" charset="0"/>
              </a:rPr>
              <a:t>) (5 B)</a:t>
            </a:r>
            <a:endParaRPr lang="en-US" sz="1200" dirty="0">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E142BE-1684-574E-A7D6-5E8CF3E6B5AA}" type="slidenum">
              <a:rPr lang="en-US" smtClean="0"/>
              <a:t>7</a:t>
            </a:fld>
            <a:endParaRPr lang="en-US"/>
          </a:p>
        </p:txBody>
      </p:sp>
    </p:spTree>
    <p:extLst>
      <p:ext uri="{BB962C8B-B14F-4D97-AF65-F5344CB8AC3E}">
        <p14:creationId xmlns:p14="http://schemas.microsoft.com/office/powerpoint/2010/main" val="18184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A278-F59A-5DAE-7D07-D8B49821D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32100E-7C92-B875-F6A8-5F2207D5A0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96AC3-9CE2-1773-9D7D-247B291C7270}"/>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F285BB59-4012-4874-EA5D-A3F72A836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C9E91-79C5-5D3A-0B74-B423C0EC1E3C}"/>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146067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8928-B544-9412-7597-7166CFF00B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45C03-6FB8-90AF-6D36-1B735CD215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D4369-269E-797E-83C3-7FB2FC9A7E42}"/>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496544F0-7EBE-0ED4-496A-C440F5D8D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0184F-4B8E-5184-2E61-72B32A789876}"/>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55504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2FF58-A8EF-1C8E-0DFC-36D7253336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BCA158-3501-6DBA-BB9D-D67E2503AC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CEDEC-8C7F-F10B-14BC-D9A689B39CD5}"/>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4B9C4563-C06D-3CC9-8167-7FE420EF4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23AB5-B62D-B5FC-3216-5ACBCC9FCCC6}"/>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278096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5996-5CEA-F430-3D22-B346F9AC34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22C96B-6C3C-9CFB-2C45-D65C0D086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93099-CED8-54B0-A5F3-5CF4843DA345}"/>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8CC6B5E6-262C-B261-810C-63A05B0ED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E20DC-28AC-AC2E-AFA8-B7D636983CA8}"/>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339825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FF4E-4C68-97E9-5E10-3794561249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09CD04-D233-5029-A4F9-733030344E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C4D67-6C23-A676-10AE-1E5879828FED}"/>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4A77DB8B-E46C-7A6A-2C9F-339A93DA1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AAE21-1539-59AF-7734-70B8D9B97B3E}"/>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386106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8592-0A36-799A-D949-69433D223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91A3E-1ED8-1011-4250-ADA6C0A0DA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CDC672-0C14-BF8C-4454-D2FFDF2F55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EF7016-C19A-7A66-DDD9-766DE281BA0A}"/>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6" name="Footer Placeholder 5">
            <a:extLst>
              <a:ext uri="{FF2B5EF4-FFF2-40B4-BE49-F238E27FC236}">
                <a16:creationId xmlns:a16="http://schemas.microsoft.com/office/drawing/2014/main" id="{3E6486ED-1D81-F4B7-8AA2-69B65F521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82CEF-8554-62C9-9F40-0E9438B24EB3}"/>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687595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2660-4A7A-5AF2-D0D3-7AFFA14DFD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DA0994-E21B-2602-769E-32AB80193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A860B8-1DD1-7050-3E2B-C7BD07C97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01DF2-F44B-A497-B863-F55F711B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61CD3-3354-17DE-FF7D-BBC7D1AD5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E319C8-EB58-FC94-4DFB-A1030196E3AD}"/>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8" name="Footer Placeholder 7">
            <a:extLst>
              <a:ext uri="{FF2B5EF4-FFF2-40B4-BE49-F238E27FC236}">
                <a16:creationId xmlns:a16="http://schemas.microsoft.com/office/drawing/2014/main" id="{F324DB4F-48F1-8E15-0CE9-216B545818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545F26-4EB4-1D15-C0B3-C945CB06E696}"/>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274936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636D-AA22-A970-3398-EA34DAC833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CC6323-4B64-43F7-6F0C-8695E69A189F}"/>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4" name="Footer Placeholder 3">
            <a:extLst>
              <a:ext uri="{FF2B5EF4-FFF2-40B4-BE49-F238E27FC236}">
                <a16:creationId xmlns:a16="http://schemas.microsoft.com/office/drawing/2014/main" id="{081E3776-5CA1-6B90-6251-4638E79C67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C61FE4-740A-27BB-EB7A-E6C4F91C8A6E}"/>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3773022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0C00C-32F7-69D2-3B8B-BCB5B7ED56D0}"/>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3" name="Footer Placeholder 2">
            <a:extLst>
              <a:ext uri="{FF2B5EF4-FFF2-40B4-BE49-F238E27FC236}">
                <a16:creationId xmlns:a16="http://schemas.microsoft.com/office/drawing/2014/main" id="{98780269-C660-3096-AAEC-4EEE76BE0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C2F74C-D66C-0C0C-9D4A-D92CD48D9965}"/>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131202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7771-7C1F-A803-E9C8-1717C796D4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373AF-996E-6340-CE77-C0D2940379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EAC11-1E91-89A2-0E54-9932A6D4F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6C5B49-C0FD-8ACE-DF0B-0C16FE1000D0}"/>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6" name="Footer Placeholder 5">
            <a:extLst>
              <a:ext uri="{FF2B5EF4-FFF2-40B4-BE49-F238E27FC236}">
                <a16:creationId xmlns:a16="http://schemas.microsoft.com/office/drawing/2014/main" id="{935C62A4-C1EB-B237-4B3E-07C941722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39370-33F7-5FC9-D527-78AB43F7164B}"/>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8710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8B3E-540F-4E86-729C-33315E6F2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4C48A2-35B5-183C-9766-2D0C0DFAE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94D776-3D6B-1389-DCA8-A91278257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A7FB2-FBA5-31F9-30B6-45F43C575717}"/>
              </a:ext>
            </a:extLst>
          </p:cNvPr>
          <p:cNvSpPr>
            <a:spLocks noGrp="1"/>
          </p:cNvSpPr>
          <p:nvPr>
            <p:ph type="dt" sz="half" idx="10"/>
          </p:nvPr>
        </p:nvSpPr>
        <p:spPr/>
        <p:txBody>
          <a:bodyPr/>
          <a:lstStyle/>
          <a:p>
            <a:fld id="{0E0A8B3E-3585-7240-A999-FD65E3A2BC00}" type="datetimeFigureOut">
              <a:rPr lang="en-US" smtClean="0"/>
              <a:t>7/9/24</a:t>
            </a:fld>
            <a:endParaRPr lang="en-US"/>
          </a:p>
        </p:txBody>
      </p:sp>
      <p:sp>
        <p:nvSpPr>
          <p:cNvPr id="6" name="Footer Placeholder 5">
            <a:extLst>
              <a:ext uri="{FF2B5EF4-FFF2-40B4-BE49-F238E27FC236}">
                <a16:creationId xmlns:a16="http://schemas.microsoft.com/office/drawing/2014/main" id="{440B33FA-8FA3-D83A-FEF2-6781C525B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C6E38-4E99-348D-8173-90EF4D08FB09}"/>
              </a:ext>
            </a:extLst>
          </p:cNvPr>
          <p:cNvSpPr>
            <a:spLocks noGrp="1"/>
          </p:cNvSpPr>
          <p:nvPr>
            <p:ph type="sldNum" sz="quarter" idx="12"/>
          </p:nvPr>
        </p:nvSpPr>
        <p:spPr/>
        <p:txBody>
          <a:bodyPr/>
          <a:lstStyle/>
          <a:p>
            <a:fld id="{DD386EEE-5E80-0F4E-A041-D90C6FBA911F}" type="slidenum">
              <a:rPr lang="en-US" smtClean="0"/>
              <a:t>‹#›</a:t>
            </a:fld>
            <a:endParaRPr lang="en-US"/>
          </a:p>
        </p:txBody>
      </p:sp>
    </p:spTree>
    <p:extLst>
      <p:ext uri="{BB962C8B-B14F-4D97-AF65-F5344CB8AC3E}">
        <p14:creationId xmlns:p14="http://schemas.microsoft.com/office/powerpoint/2010/main" val="125972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0E69FC-DB1A-CFB6-D242-54045628BF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81D1A5-EA88-711A-2C23-9BCEB6A71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76FEE-D311-B776-7B69-7000A20DE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A8B3E-3585-7240-A999-FD65E3A2BC00}" type="datetimeFigureOut">
              <a:rPr lang="en-US" smtClean="0"/>
              <a:t>7/9/24</a:t>
            </a:fld>
            <a:endParaRPr lang="en-US"/>
          </a:p>
        </p:txBody>
      </p:sp>
      <p:sp>
        <p:nvSpPr>
          <p:cNvPr id="5" name="Footer Placeholder 4">
            <a:extLst>
              <a:ext uri="{FF2B5EF4-FFF2-40B4-BE49-F238E27FC236}">
                <a16:creationId xmlns:a16="http://schemas.microsoft.com/office/drawing/2014/main" id="{54BC411F-8DCC-586B-B98D-B1CC528B6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CFC125-66E2-48E4-E170-CD8B3BC35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386EEE-5E80-0F4E-A041-D90C6FBA911F}" type="slidenum">
              <a:rPr lang="en-US" smtClean="0"/>
              <a:t>‹#›</a:t>
            </a:fld>
            <a:endParaRPr lang="en-US"/>
          </a:p>
        </p:txBody>
      </p:sp>
    </p:spTree>
    <p:extLst>
      <p:ext uri="{BB962C8B-B14F-4D97-AF65-F5344CB8AC3E}">
        <p14:creationId xmlns:p14="http://schemas.microsoft.com/office/powerpoint/2010/main" val="3799447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F4B2-445A-3EDC-ACEE-EF83C7B87F14}"/>
              </a:ext>
            </a:extLst>
          </p:cNvPr>
          <p:cNvSpPr>
            <a:spLocks noGrp="1"/>
          </p:cNvSpPr>
          <p:nvPr>
            <p:ph type="ctrTitle"/>
          </p:nvPr>
        </p:nvSpPr>
        <p:spPr/>
        <p:txBody>
          <a:bodyPr/>
          <a:lstStyle/>
          <a:p>
            <a:r>
              <a:rPr lang="en-US" dirty="0"/>
              <a:t>PAIA Table &amp; Figures</a:t>
            </a:r>
          </a:p>
        </p:txBody>
      </p:sp>
      <p:sp>
        <p:nvSpPr>
          <p:cNvPr id="3" name="Subtitle 2">
            <a:extLst>
              <a:ext uri="{FF2B5EF4-FFF2-40B4-BE49-F238E27FC236}">
                <a16:creationId xmlns:a16="http://schemas.microsoft.com/office/drawing/2014/main" id="{C3AEF8AE-4ABF-F003-58EA-43ACE6437E2F}"/>
              </a:ext>
            </a:extLst>
          </p:cNvPr>
          <p:cNvSpPr>
            <a:spLocks noGrp="1"/>
          </p:cNvSpPr>
          <p:nvPr>
            <p:ph type="subTitle" idx="1"/>
          </p:nvPr>
        </p:nvSpPr>
        <p:spPr/>
        <p:txBody>
          <a:bodyPr/>
          <a:lstStyle/>
          <a:p>
            <a:r>
              <a:rPr lang="en-US" dirty="0"/>
              <a:t>v0.16</a:t>
            </a:r>
          </a:p>
        </p:txBody>
      </p:sp>
    </p:spTree>
    <p:extLst>
      <p:ext uri="{BB962C8B-B14F-4D97-AF65-F5344CB8AC3E}">
        <p14:creationId xmlns:p14="http://schemas.microsoft.com/office/powerpoint/2010/main" val="77346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X-ray of a foot with red dots and points&#10;&#10;Description automatically generated">
            <a:extLst>
              <a:ext uri="{FF2B5EF4-FFF2-40B4-BE49-F238E27FC236}">
                <a16:creationId xmlns:a16="http://schemas.microsoft.com/office/drawing/2014/main" id="{2CEDF37F-4063-B45F-FB24-330C3F6AFCC8}"/>
              </a:ext>
            </a:extLst>
          </p:cNvPr>
          <p:cNvPicPr>
            <a:picLocks noChangeAspect="1"/>
          </p:cNvPicPr>
          <p:nvPr/>
        </p:nvPicPr>
        <p:blipFill>
          <a:blip r:embed="rId3"/>
          <a:stretch>
            <a:fillRect/>
          </a:stretch>
        </p:blipFill>
        <p:spPr>
          <a:xfrm>
            <a:off x="2701290" y="0"/>
            <a:ext cx="6789420" cy="6858000"/>
          </a:xfrm>
          <a:prstGeom prst="rect">
            <a:avLst/>
          </a:prstGeom>
        </p:spPr>
      </p:pic>
    </p:spTree>
    <p:extLst>
      <p:ext uri="{BB962C8B-B14F-4D97-AF65-F5344CB8AC3E}">
        <p14:creationId xmlns:p14="http://schemas.microsoft.com/office/powerpoint/2010/main" val="395337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le with black dots and a dotted line&#10;&#10;Description automatically generated">
            <a:extLst>
              <a:ext uri="{FF2B5EF4-FFF2-40B4-BE49-F238E27FC236}">
                <a16:creationId xmlns:a16="http://schemas.microsoft.com/office/drawing/2014/main" id="{8FCB7A7F-C6A4-C206-95C8-5829A5C9CDA3}"/>
              </a:ext>
            </a:extLst>
          </p:cNvPr>
          <p:cNvPicPr>
            <a:picLocks noChangeAspect="1"/>
          </p:cNvPicPr>
          <p:nvPr/>
        </p:nvPicPr>
        <p:blipFill>
          <a:blip r:embed="rId3"/>
          <a:stretch>
            <a:fillRect/>
          </a:stretch>
        </p:blipFill>
        <p:spPr>
          <a:xfrm>
            <a:off x="2209800" y="514350"/>
            <a:ext cx="7772400" cy="5829300"/>
          </a:xfrm>
          <a:prstGeom prst="rect">
            <a:avLst/>
          </a:prstGeom>
        </p:spPr>
      </p:pic>
    </p:spTree>
    <p:extLst>
      <p:ext uri="{BB962C8B-B14F-4D97-AF65-F5344CB8AC3E}">
        <p14:creationId xmlns:p14="http://schemas.microsoft.com/office/powerpoint/2010/main" val="13588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d and blue circle&#10;&#10;Description automatically generated">
            <a:extLst>
              <a:ext uri="{FF2B5EF4-FFF2-40B4-BE49-F238E27FC236}">
                <a16:creationId xmlns:a16="http://schemas.microsoft.com/office/drawing/2014/main" id="{D0E4C91B-FA48-C74F-9704-D94E67A87B81}"/>
              </a:ext>
            </a:extLst>
          </p:cNvPr>
          <p:cNvPicPr>
            <a:picLocks noChangeAspect="1"/>
          </p:cNvPicPr>
          <p:nvPr/>
        </p:nvPicPr>
        <p:blipFill>
          <a:blip r:embed="rId3"/>
          <a:stretch>
            <a:fillRect/>
          </a:stretch>
        </p:blipFill>
        <p:spPr>
          <a:xfrm>
            <a:off x="3352800" y="685800"/>
            <a:ext cx="5486400" cy="5486400"/>
          </a:xfrm>
          <a:prstGeom prst="rect">
            <a:avLst/>
          </a:prstGeom>
        </p:spPr>
      </p:pic>
    </p:spTree>
    <p:extLst>
      <p:ext uri="{BB962C8B-B14F-4D97-AF65-F5344CB8AC3E}">
        <p14:creationId xmlns:p14="http://schemas.microsoft.com/office/powerpoint/2010/main" val="106635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function&#10;&#10;Description automatically generated with medium confidence">
            <a:extLst>
              <a:ext uri="{FF2B5EF4-FFF2-40B4-BE49-F238E27FC236}">
                <a16:creationId xmlns:a16="http://schemas.microsoft.com/office/drawing/2014/main" id="{F0CCE53D-33FA-F440-69F6-01376C7D6078}"/>
              </a:ext>
            </a:extLst>
          </p:cNvPr>
          <p:cNvPicPr>
            <a:picLocks noChangeAspect="1"/>
          </p:cNvPicPr>
          <p:nvPr/>
        </p:nvPicPr>
        <p:blipFill>
          <a:blip r:embed="rId3"/>
          <a:stretch>
            <a:fillRect/>
          </a:stretch>
        </p:blipFill>
        <p:spPr>
          <a:xfrm>
            <a:off x="395702" y="609496"/>
            <a:ext cx="5214938" cy="5214938"/>
          </a:xfrm>
          <a:prstGeom prst="rect">
            <a:avLst/>
          </a:prstGeom>
        </p:spPr>
      </p:pic>
      <p:pic>
        <p:nvPicPr>
          <p:cNvPr id="5" name="Picture 4" descr="A x-ray of the foot&#10;&#10;Description automatically generated">
            <a:extLst>
              <a:ext uri="{FF2B5EF4-FFF2-40B4-BE49-F238E27FC236}">
                <a16:creationId xmlns:a16="http://schemas.microsoft.com/office/drawing/2014/main" id="{E32D33EA-1502-BB43-D3A3-C510676197EC}"/>
              </a:ext>
            </a:extLst>
          </p:cNvPr>
          <p:cNvPicPr>
            <a:picLocks noChangeAspect="1"/>
          </p:cNvPicPr>
          <p:nvPr/>
        </p:nvPicPr>
        <p:blipFill>
          <a:blip r:embed="rId4"/>
          <a:stretch>
            <a:fillRect/>
          </a:stretch>
        </p:blipFill>
        <p:spPr>
          <a:xfrm>
            <a:off x="5966998" y="165100"/>
            <a:ext cx="5829300" cy="6692900"/>
          </a:xfrm>
          <a:prstGeom prst="rect">
            <a:avLst/>
          </a:prstGeom>
        </p:spPr>
      </p:pic>
    </p:spTree>
    <p:extLst>
      <p:ext uri="{BB962C8B-B14F-4D97-AF65-F5344CB8AC3E}">
        <p14:creationId xmlns:p14="http://schemas.microsoft.com/office/powerpoint/2010/main" val="182792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sizes and colors&#10;&#10;Description automatically generated with medium confidence">
            <a:extLst>
              <a:ext uri="{FF2B5EF4-FFF2-40B4-BE49-F238E27FC236}">
                <a16:creationId xmlns:a16="http://schemas.microsoft.com/office/drawing/2014/main" id="{9ED320E1-D5E2-7FE7-FD5B-BF9B3A308255}"/>
              </a:ext>
            </a:extLst>
          </p:cNvPr>
          <p:cNvPicPr>
            <a:picLocks noChangeAspect="1"/>
          </p:cNvPicPr>
          <p:nvPr/>
        </p:nvPicPr>
        <p:blipFill>
          <a:blip r:embed="rId3"/>
          <a:stretch>
            <a:fillRect/>
          </a:stretch>
        </p:blipFill>
        <p:spPr>
          <a:xfrm>
            <a:off x="8416651" y="795131"/>
            <a:ext cx="2414215" cy="3448878"/>
          </a:xfrm>
          <a:prstGeom prst="rect">
            <a:avLst/>
          </a:prstGeom>
        </p:spPr>
      </p:pic>
      <p:pic>
        <p:nvPicPr>
          <p:cNvPr id="6" name="Picture 5" descr="A graph of different colored dots&#10;&#10;Description automatically generated with medium confidence">
            <a:extLst>
              <a:ext uri="{FF2B5EF4-FFF2-40B4-BE49-F238E27FC236}">
                <a16:creationId xmlns:a16="http://schemas.microsoft.com/office/drawing/2014/main" id="{2F32D6B7-6549-3FBB-67F2-E946A8E8C740}"/>
              </a:ext>
            </a:extLst>
          </p:cNvPr>
          <p:cNvPicPr>
            <a:picLocks noChangeAspect="1"/>
          </p:cNvPicPr>
          <p:nvPr/>
        </p:nvPicPr>
        <p:blipFill>
          <a:blip r:embed="rId4"/>
          <a:stretch>
            <a:fillRect/>
          </a:stretch>
        </p:blipFill>
        <p:spPr>
          <a:xfrm>
            <a:off x="3490954" y="795131"/>
            <a:ext cx="2414215" cy="3448878"/>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19B8244C-4992-6D73-EC51-9482CF0C0FDD}"/>
              </a:ext>
            </a:extLst>
          </p:cNvPr>
          <p:cNvPicPr>
            <a:picLocks noChangeAspect="1"/>
          </p:cNvPicPr>
          <p:nvPr/>
        </p:nvPicPr>
        <p:blipFill>
          <a:blip r:embed="rId5"/>
          <a:stretch>
            <a:fillRect/>
          </a:stretch>
        </p:blipFill>
        <p:spPr>
          <a:xfrm>
            <a:off x="1076739" y="795131"/>
            <a:ext cx="2414215" cy="3448878"/>
          </a:xfrm>
          <a:prstGeom prst="rect">
            <a:avLst/>
          </a:prstGeom>
        </p:spPr>
      </p:pic>
      <p:pic>
        <p:nvPicPr>
          <p:cNvPr id="10" name="Picture 9" descr="A diagram of circles and lines&#10;&#10;Description automatically generated">
            <a:extLst>
              <a:ext uri="{FF2B5EF4-FFF2-40B4-BE49-F238E27FC236}">
                <a16:creationId xmlns:a16="http://schemas.microsoft.com/office/drawing/2014/main" id="{EBECD7B8-BF78-EADF-DE9E-012CA267439F}"/>
              </a:ext>
            </a:extLst>
          </p:cNvPr>
          <p:cNvPicPr>
            <a:picLocks noChangeAspect="1"/>
          </p:cNvPicPr>
          <p:nvPr/>
        </p:nvPicPr>
        <p:blipFill>
          <a:blip r:embed="rId6"/>
          <a:stretch>
            <a:fillRect/>
          </a:stretch>
        </p:blipFill>
        <p:spPr>
          <a:xfrm>
            <a:off x="6002436" y="795131"/>
            <a:ext cx="2414215" cy="3448878"/>
          </a:xfrm>
          <a:prstGeom prst="rect">
            <a:avLst/>
          </a:prstGeom>
        </p:spPr>
      </p:pic>
    </p:spTree>
    <p:extLst>
      <p:ext uri="{BB962C8B-B14F-4D97-AF65-F5344CB8AC3E}">
        <p14:creationId xmlns:p14="http://schemas.microsoft.com/office/powerpoint/2010/main" val="352480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085711D-0453-7E62-FAD5-1CFAEF66EBF8}"/>
              </a:ext>
            </a:extLst>
          </p:cNvPr>
          <p:cNvGrpSpPr/>
          <p:nvPr/>
        </p:nvGrpSpPr>
        <p:grpSpPr>
          <a:xfrm>
            <a:off x="825527" y="624704"/>
            <a:ext cx="5270473" cy="5026932"/>
            <a:chOff x="1504415" y="1763593"/>
            <a:chExt cx="8096787" cy="7722646"/>
          </a:xfrm>
        </p:grpSpPr>
        <p:grpSp>
          <p:nvGrpSpPr>
            <p:cNvPr id="5" name="Group 4">
              <a:extLst>
                <a:ext uri="{FF2B5EF4-FFF2-40B4-BE49-F238E27FC236}">
                  <a16:creationId xmlns:a16="http://schemas.microsoft.com/office/drawing/2014/main" id="{394E0984-9F3C-811B-BF60-38B15A87DE36}"/>
                </a:ext>
              </a:extLst>
            </p:cNvPr>
            <p:cNvGrpSpPr/>
            <p:nvPr/>
          </p:nvGrpSpPr>
          <p:grpSpPr>
            <a:xfrm>
              <a:off x="1504415" y="1763593"/>
              <a:ext cx="8096787" cy="7722646"/>
              <a:chOff x="1504415" y="1763593"/>
              <a:chExt cx="8096787" cy="7722646"/>
            </a:xfrm>
          </p:grpSpPr>
          <p:pic>
            <p:nvPicPr>
              <p:cNvPr id="7" name="Picture 6">
                <a:extLst>
                  <a:ext uri="{FF2B5EF4-FFF2-40B4-BE49-F238E27FC236}">
                    <a16:creationId xmlns:a16="http://schemas.microsoft.com/office/drawing/2014/main" id="{B22A5E75-FB51-5524-B62E-233FBA441D99}"/>
                  </a:ext>
                </a:extLst>
              </p:cNvPr>
              <p:cNvPicPr>
                <a:picLocks noChangeAspect="1"/>
              </p:cNvPicPr>
              <p:nvPr/>
            </p:nvPicPr>
            <p:blipFill>
              <a:blip r:embed="rId3"/>
              <a:stretch>
                <a:fillRect/>
              </a:stretch>
            </p:blipFill>
            <p:spPr>
              <a:xfrm>
                <a:off x="1504415" y="1763593"/>
                <a:ext cx="8096787" cy="7722646"/>
              </a:xfrm>
              <a:prstGeom prst="rect">
                <a:avLst/>
              </a:prstGeom>
            </p:spPr>
          </p:pic>
          <p:pic>
            <p:nvPicPr>
              <p:cNvPr id="8" name="Picture 2">
                <a:extLst>
                  <a:ext uri="{FF2B5EF4-FFF2-40B4-BE49-F238E27FC236}">
                    <a16:creationId xmlns:a16="http://schemas.microsoft.com/office/drawing/2014/main" id="{8582ADBD-8302-CE50-90CD-97AFF48E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832" y="2056300"/>
                <a:ext cx="2447925" cy="70008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BE68F79-09C7-09FE-A72D-F6CC3BABE01C}"/>
                  </a:ext>
                </a:extLst>
              </p:cNvPr>
              <p:cNvGrpSpPr/>
              <p:nvPr/>
            </p:nvGrpSpPr>
            <p:grpSpPr>
              <a:xfrm>
                <a:off x="6540417" y="2027366"/>
                <a:ext cx="2400300" cy="6865405"/>
                <a:chOff x="6540417" y="2027366"/>
                <a:chExt cx="2400300" cy="6865405"/>
              </a:xfrm>
            </p:grpSpPr>
            <p:pic>
              <p:nvPicPr>
                <p:cNvPr id="18" name="Picture 6">
                  <a:extLst>
                    <a:ext uri="{FF2B5EF4-FFF2-40B4-BE49-F238E27FC236}">
                      <a16:creationId xmlns:a16="http://schemas.microsoft.com/office/drawing/2014/main" id="{7CEE3606-F42C-1EA4-B3B5-7153B1BEE6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07445">
                  <a:off x="6540417" y="5673321"/>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8BF19DA4-8EAC-28C1-11BB-76AB076632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5624" y="2027366"/>
                  <a:ext cx="809625" cy="641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1B88F39-472E-1049-2312-76191F6B62F1}"/>
                  </a:ext>
                </a:extLst>
              </p:cNvPr>
              <p:cNvGrpSpPr/>
              <p:nvPr/>
            </p:nvGrpSpPr>
            <p:grpSpPr>
              <a:xfrm>
                <a:off x="6995160" y="5856416"/>
                <a:ext cx="1061748" cy="2998024"/>
                <a:chOff x="6995160" y="5856416"/>
                <a:chExt cx="1061748" cy="2998024"/>
              </a:xfrm>
            </p:grpSpPr>
            <p:cxnSp>
              <p:nvCxnSpPr>
                <p:cNvPr id="16" name="Straight Connector 15">
                  <a:extLst>
                    <a:ext uri="{FF2B5EF4-FFF2-40B4-BE49-F238E27FC236}">
                      <a16:creationId xmlns:a16="http://schemas.microsoft.com/office/drawing/2014/main" id="{09F099F7-3684-8645-5DB5-62F1EF92189A}"/>
                    </a:ext>
                  </a:extLst>
                </p:cNvPr>
                <p:cNvCxnSpPr>
                  <a:cxnSpLocks/>
                </p:cNvCxnSpPr>
                <p:nvPr/>
              </p:nvCxnSpPr>
              <p:spPr>
                <a:xfrm flipH="1">
                  <a:off x="6995160" y="5971672"/>
                  <a:ext cx="1061748" cy="2882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4D370A-F3DA-8A7B-367A-8DE5F0CEEF6B}"/>
                    </a:ext>
                  </a:extLst>
                </p:cNvPr>
                <p:cNvCxnSpPr>
                  <a:cxnSpLocks/>
                </p:cNvCxnSpPr>
                <p:nvPr/>
              </p:nvCxnSpPr>
              <p:spPr>
                <a:xfrm flipH="1">
                  <a:off x="6995160" y="5856416"/>
                  <a:ext cx="566740" cy="2998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Arrow: Curved Down 19">
                <a:extLst>
                  <a:ext uri="{FF2B5EF4-FFF2-40B4-BE49-F238E27FC236}">
                    <a16:creationId xmlns:a16="http://schemas.microsoft.com/office/drawing/2014/main" id="{9917F2C7-6C50-8400-98BC-576A89890127}"/>
                  </a:ext>
                </a:extLst>
              </p:cNvPr>
              <p:cNvSpPr/>
              <p:nvPr/>
            </p:nvSpPr>
            <p:spPr>
              <a:xfrm rot="1071777" flipH="1">
                <a:off x="7595796" y="5346312"/>
                <a:ext cx="712624" cy="282707"/>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Connector 11">
                <a:extLst>
                  <a:ext uri="{FF2B5EF4-FFF2-40B4-BE49-F238E27FC236}">
                    <a16:creationId xmlns:a16="http://schemas.microsoft.com/office/drawing/2014/main" id="{330F14C5-7B3B-A64B-1CB8-9ACD0EFD9684}"/>
                  </a:ext>
                </a:extLst>
              </p:cNvPr>
              <p:cNvCxnSpPr>
                <a:cxnSpLocks/>
              </p:cNvCxnSpPr>
              <p:nvPr/>
            </p:nvCxnSpPr>
            <p:spPr>
              <a:xfrm>
                <a:off x="3991278" y="7199301"/>
                <a:ext cx="2986457" cy="169582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865E199-93B4-182F-3AE0-7925CFB1BA3D}"/>
                  </a:ext>
                </a:extLst>
              </p:cNvPr>
              <p:cNvCxnSpPr>
                <a:cxnSpLocks/>
              </p:cNvCxnSpPr>
              <p:nvPr/>
            </p:nvCxnSpPr>
            <p:spPr>
              <a:xfrm>
                <a:off x="3973853" y="8869821"/>
                <a:ext cx="2969032" cy="2050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325CDA-369B-0115-6195-7456A3B3C653}"/>
                  </a:ext>
                </a:extLst>
              </p:cNvPr>
              <p:cNvCxnSpPr>
                <a:cxnSpLocks/>
              </p:cNvCxnSpPr>
              <p:nvPr/>
            </p:nvCxnSpPr>
            <p:spPr>
              <a:xfrm>
                <a:off x="3973853" y="9074762"/>
                <a:ext cx="4621507" cy="0"/>
              </a:xfrm>
              <a:prstGeom prst="straightConnector1">
                <a:avLst/>
              </a:prstGeom>
              <a:ln w="57150">
                <a:solidFill>
                  <a:srgbClr val="FFFF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F45A49CC-1DF7-543E-771B-1DC34E95CDC2}"/>
                  </a:ext>
                </a:extLst>
              </p:cNvPr>
              <p:cNvCxnSpPr>
                <a:cxnSpLocks/>
              </p:cNvCxnSpPr>
              <p:nvPr/>
            </p:nvCxnSpPr>
            <p:spPr>
              <a:xfrm>
                <a:off x="3981118" y="9288244"/>
                <a:ext cx="4177362" cy="0"/>
              </a:xfrm>
              <a:prstGeom prst="straightConnector1">
                <a:avLst/>
              </a:prstGeom>
              <a:ln w="57150">
                <a:headEnd type="triangle"/>
                <a:tailEnd type="triangle"/>
              </a:ln>
            </p:spPr>
            <p:style>
              <a:lnRef idx="1">
                <a:schemeClr val="accent6"/>
              </a:lnRef>
              <a:fillRef idx="0">
                <a:schemeClr val="accent6"/>
              </a:fillRef>
              <a:effectRef idx="0">
                <a:schemeClr val="accent6"/>
              </a:effectRef>
              <a:fontRef idx="minor">
                <a:schemeClr val="tx1"/>
              </a:fontRef>
            </p:style>
          </p:cxnSp>
        </p:grpSp>
        <p:sp>
          <p:nvSpPr>
            <p:cNvPr id="6" name="TextBox 5">
              <a:extLst>
                <a:ext uri="{FF2B5EF4-FFF2-40B4-BE49-F238E27FC236}">
                  <a16:creationId xmlns:a16="http://schemas.microsoft.com/office/drawing/2014/main" id="{11C5624E-ED39-C9F7-4CB1-55AEF61E5A3B}"/>
                </a:ext>
              </a:extLst>
            </p:cNvPr>
            <p:cNvSpPr txBox="1"/>
            <p:nvPr/>
          </p:nvSpPr>
          <p:spPr>
            <a:xfrm>
              <a:off x="1639252" y="1785463"/>
              <a:ext cx="809625" cy="707886"/>
            </a:xfrm>
            <a:prstGeom prst="rect">
              <a:avLst/>
            </a:prstGeom>
            <a:noFill/>
          </p:spPr>
          <p:txBody>
            <a:bodyPr wrap="square" rtlCol="0">
              <a:spAutoFit/>
            </a:bodyPr>
            <a:lstStyle/>
            <a:p>
              <a:r>
                <a:rPr lang="en-US" sz="4000" dirty="0">
                  <a:solidFill>
                    <a:schemeClr val="bg1"/>
                  </a:solidFill>
                </a:rPr>
                <a:t>A</a:t>
              </a:r>
            </a:p>
          </p:txBody>
        </p:sp>
      </p:grpSp>
      <p:grpSp>
        <p:nvGrpSpPr>
          <p:cNvPr id="20" name="Group 19">
            <a:extLst>
              <a:ext uri="{FF2B5EF4-FFF2-40B4-BE49-F238E27FC236}">
                <a16:creationId xmlns:a16="http://schemas.microsoft.com/office/drawing/2014/main" id="{AD92F59F-E95E-E5A4-7DB1-BDD1F40B9568}"/>
              </a:ext>
            </a:extLst>
          </p:cNvPr>
          <p:cNvGrpSpPr/>
          <p:nvPr/>
        </p:nvGrpSpPr>
        <p:grpSpPr>
          <a:xfrm>
            <a:off x="6232878" y="618367"/>
            <a:ext cx="5270472" cy="5026932"/>
            <a:chOff x="11138794" y="1249837"/>
            <a:chExt cx="8096787" cy="7722646"/>
          </a:xfrm>
        </p:grpSpPr>
        <p:grpSp>
          <p:nvGrpSpPr>
            <p:cNvPr id="21" name="Group 20">
              <a:extLst>
                <a:ext uri="{FF2B5EF4-FFF2-40B4-BE49-F238E27FC236}">
                  <a16:creationId xmlns:a16="http://schemas.microsoft.com/office/drawing/2014/main" id="{4DC5ABFA-6B23-8203-EE2F-98BB62B05603}"/>
                </a:ext>
              </a:extLst>
            </p:cNvPr>
            <p:cNvGrpSpPr/>
            <p:nvPr/>
          </p:nvGrpSpPr>
          <p:grpSpPr>
            <a:xfrm>
              <a:off x="11138794" y="1249837"/>
              <a:ext cx="8096787" cy="7722646"/>
              <a:chOff x="11748394" y="1722277"/>
              <a:chExt cx="8096787" cy="7722646"/>
            </a:xfrm>
          </p:grpSpPr>
          <p:pic>
            <p:nvPicPr>
              <p:cNvPr id="23" name="Picture 22">
                <a:extLst>
                  <a:ext uri="{FF2B5EF4-FFF2-40B4-BE49-F238E27FC236}">
                    <a16:creationId xmlns:a16="http://schemas.microsoft.com/office/drawing/2014/main" id="{9A16B4BA-CF65-7E9B-5D03-D232686BC9E8}"/>
                  </a:ext>
                </a:extLst>
              </p:cNvPr>
              <p:cNvPicPr>
                <a:picLocks noChangeAspect="1"/>
              </p:cNvPicPr>
              <p:nvPr/>
            </p:nvPicPr>
            <p:blipFill>
              <a:blip r:embed="rId3"/>
              <a:stretch>
                <a:fillRect/>
              </a:stretch>
            </p:blipFill>
            <p:spPr>
              <a:xfrm>
                <a:off x="11748394" y="1722277"/>
                <a:ext cx="8096787" cy="7722646"/>
              </a:xfrm>
              <a:prstGeom prst="rect">
                <a:avLst/>
              </a:prstGeom>
            </p:spPr>
          </p:pic>
          <p:pic>
            <p:nvPicPr>
              <p:cNvPr id="24" name="Picture 2">
                <a:extLst>
                  <a:ext uri="{FF2B5EF4-FFF2-40B4-BE49-F238E27FC236}">
                    <a16:creationId xmlns:a16="http://schemas.microsoft.com/office/drawing/2014/main" id="{DAB8FEAD-34CF-D74D-6F72-9FE31CBE0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6811" y="2056300"/>
                <a:ext cx="2447925" cy="70008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FABD6375-E050-79EA-C893-3936D369D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45184">
                <a:off x="16538208" y="5321625"/>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62BBE583-DCE8-46D4-912D-4F7D4A1E86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37063">
                <a:off x="18033357" y="1757159"/>
                <a:ext cx="933450" cy="64865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FF5D784-A8A1-8CFC-073F-C0977CE7ADB1}"/>
                  </a:ext>
                </a:extLst>
              </p:cNvPr>
              <p:cNvGrpSpPr/>
              <p:nvPr/>
            </p:nvGrpSpPr>
            <p:grpSpPr>
              <a:xfrm>
                <a:off x="16997110" y="5532013"/>
                <a:ext cx="1061748" cy="2998024"/>
                <a:chOff x="6995160" y="5856416"/>
                <a:chExt cx="1061748" cy="2998024"/>
              </a:xfrm>
            </p:grpSpPr>
            <p:cxnSp>
              <p:nvCxnSpPr>
                <p:cNvPr id="35" name="Straight Connector 34">
                  <a:extLst>
                    <a:ext uri="{FF2B5EF4-FFF2-40B4-BE49-F238E27FC236}">
                      <a16:creationId xmlns:a16="http://schemas.microsoft.com/office/drawing/2014/main" id="{DF08720B-3774-47B7-10A0-01771C03EEB3}"/>
                    </a:ext>
                  </a:extLst>
                </p:cNvPr>
                <p:cNvCxnSpPr>
                  <a:cxnSpLocks/>
                </p:cNvCxnSpPr>
                <p:nvPr/>
              </p:nvCxnSpPr>
              <p:spPr>
                <a:xfrm flipH="1">
                  <a:off x="6995160" y="5971672"/>
                  <a:ext cx="1061748" cy="2882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19B332-0670-9D9E-8A22-7C142986A4C4}"/>
                    </a:ext>
                  </a:extLst>
                </p:cNvPr>
                <p:cNvCxnSpPr>
                  <a:cxnSpLocks/>
                </p:cNvCxnSpPr>
                <p:nvPr/>
              </p:nvCxnSpPr>
              <p:spPr>
                <a:xfrm flipH="1">
                  <a:off x="6995160" y="5856416"/>
                  <a:ext cx="566740" cy="2998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Arrow: Curved Down 19">
                <a:extLst>
                  <a:ext uri="{FF2B5EF4-FFF2-40B4-BE49-F238E27FC236}">
                    <a16:creationId xmlns:a16="http://schemas.microsoft.com/office/drawing/2014/main" id="{1ED9B457-F8CF-2EAB-85C3-9BBD7B7DDB26}"/>
                  </a:ext>
                </a:extLst>
              </p:cNvPr>
              <p:cNvSpPr/>
              <p:nvPr/>
            </p:nvSpPr>
            <p:spPr>
              <a:xfrm rot="1071777" flipH="1">
                <a:off x="17590032" y="5011406"/>
                <a:ext cx="712624" cy="282707"/>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C0E0BFC6-1988-A7B2-9149-9CE51889383E}"/>
                  </a:ext>
                </a:extLst>
              </p:cNvPr>
              <p:cNvCxnSpPr>
                <a:cxnSpLocks/>
              </p:cNvCxnSpPr>
              <p:nvPr/>
            </p:nvCxnSpPr>
            <p:spPr>
              <a:xfrm>
                <a:off x="14227567" y="8530037"/>
                <a:ext cx="2769543" cy="13946"/>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AB87614-7960-79D9-6F69-7870DE83440F}"/>
                  </a:ext>
                </a:extLst>
              </p:cNvPr>
              <p:cNvCxnSpPr>
                <a:cxnSpLocks/>
              </p:cNvCxnSpPr>
              <p:nvPr/>
            </p:nvCxnSpPr>
            <p:spPr>
              <a:xfrm>
                <a:off x="14227567" y="7199301"/>
                <a:ext cx="2996338" cy="170143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69AB1D-17CF-6714-9305-5F40BFE200F1}"/>
                  </a:ext>
                </a:extLst>
              </p:cNvPr>
              <p:cNvCxnSpPr>
                <a:cxnSpLocks/>
              </p:cNvCxnSpPr>
              <p:nvPr/>
            </p:nvCxnSpPr>
            <p:spPr>
              <a:xfrm>
                <a:off x="14227567" y="8875484"/>
                <a:ext cx="2961488" cy="2045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A35E45-DF3F-C4A8-0867-FF7C797FBF08}"/>
                  </a:ext>
                </a:extLst>
              </p:cNvPr>
              <p:cNvCxnSpPr>
                <a:cxnSpLocks/>
              </p:cNvCxnSpPr>
              <p:nvPr/>
            </p:nvCxnSpPr>
            <p:spPr>
              <a:xfrm>
                <a:off x="14227567" y="7455364"/>
                <a:ext cx="2769543" cy="1074673"/>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804D8FC-3B9B-3E88-DA12-8ACA7D424E0D}"/>
                  </a:ext>
                </a:extLst>
              </p:cNvPr>
              <p:cNvCxnSpPr>
                <a:cxnSpLocks/>
              </p:cNvCxnSpPr>
              <p:nvPr/>
            </p:nvCxnSpPr>
            <p:spPr>
              <a:xfrm>
                <a:off x="14231022" y="9074762"/>
                <a:ext cx="4621507" cy="0"/>
              </a:xfrm>
              <a:prstGeom prst="straightConnector1">
                <a:avLst/>
              </a:prstGeom>
              <a:ln w="57150">
                <a:solidFill>
                  <a:srgbClr val="FFFF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F79C4B1-65A2-4D32-E304-1990FAEFCDFC}"/>
                  </a:ext>
                </a:extLst>
              </p:cNvPr>
              <p:cNvCxnSpPr>
                <a:cxnSpLocks/>
              </p:cNvCxnSpPr>
              <p:nvPr/>
            </p:nvCxnSpPr>
            <p:spPr>
              <a:xfrm>
                <a:off x="14238651" y="9288244"/>
                <a:ext cx="3830367" cy="0"/>
              </a:xfrm>
              <a:prstGeom prst="straightConnector1">
                <a:avLst/>
              </a:prstGeom>
              <a:ln w="57150">
                <a:headEnd type="triangle"/>
                <a:tailEnd type="triangle"/>
              </a:ln>
            </p:spPr>
            <p:style>
              <a:lnRef idx="1">
                <a:schemeClr val="accent6"/>
              </a:lnRef>
              <a:fillRef idx="0">
                <a:schemeClr val="accent6"/>
              </a:fillRef>
              <a:effectRef idx="0">
                <a:schemeClr val="accent6"/>
              </a:effectRef>
              <a:fontRef idx="minor">
                <a:schemeClr val="tx1"/>
              </a:fontRef>
            </p:style>
          </p:cxnSp>
        </p:grpSp>
        <p:sp>
          <p:nvSpPr>
            <p:cNvPr id="22" name="TextBox 21">
              <a:extLst>
                <a:ext uri="{FF2B5EF4-FFF2-40B4-BE49-F238E27FC236}">
                  <a16:creationId xmlns:a16="http://schemas.microsoft.com/office/drawing/2014/main" id="{4DA322D2-9D44-B602-78FE-804E15CDF464}"/>
                </a:ext>
              </a:extLst>
            </p:cNvPr>
            <p:cNvSpPr txBox="1"/>
            <p:nvPr/>
          </p:nvSpPr>
          <p:spPr>
            <a:xfrm>
              <a:off x="11353327" y="1259573"/>
              <a:ext cx="809625" cy="707886"/>
            </a:xfrm>
            <a:prstGeom prst="rect">
              <a:avLst/>
            </a:prstGeom>
            <a:noFill/>
          </p:spPr>
          <p:txBody>
            <a:bodyPr wrap="square" rtlCol="0">
              <a:spAutoFit/>
            </a:bodyPr>
            <a:lstStyle/>
            <a:p>
              <a:r>
                <a:rPr lang="en-US" sz="4000" dirty="0">
                  <a:solidFill>
                    <a:schemeClr val="bg1"/>
                  </a:solidFill>
                </a:rPr>
                <a:t>B</a:t>
              </a:r>
            </a:p>
          </p:txBody>
        </p:sp>
      </p:grpSp>
    </p:spTree>
    <p:extLst>
      <p:ext uri="{BB962C8B-B14F-4D97-AF65-F5344CB8AC3E}">
        <p14:creationId xmlns:p14="http://schemas.microsoft.com/office/powerpoint/2010/main" val="4074301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669</Words>
  <Application>Microsoft Macintosh PowerPoint</Application>
  <PresentationFormat>Widescreen</PresentationFormat>
  <Paragraphs>16</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Aptos Display</vt:lpstr>
      <vt:lpstr>Arial</vt:lpstr>
      <vt:lpstr>Cambria Math</vt:lpstr>
      <vt:lpstr>Times New Roman</vt:lpstr>
      <vt:lpstr>Office Theme</vt:lpstr>
      <vt:lpstr>PAIA Table &amp; Figures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 Wanjun</dc:creator>
  <cp:lastModifiedBy>Gu, Wanjun</cp:lastModifiedBy>
  <cp:revision>2</cp:revision>
  <dcterms:created xsi:type="dcterms:W3CDTF">2024-07-09T08:37:42Z</dcterms:created>
  <dcterms:modified xsi:type="dcterms:W3CDTF">2024-07-09T08:56:49Z</dcterms:modified>
</cp:coreProperties>
</file>